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1231" autoAdjust="0"/>
  </p:normalViewPr>
  <p:slideViewPr>
    <p:cSldViewPr>
      <p:cViewPr>
        <p:scale>
          <a:sx n="77" d="100"/>
          <a:sy n="77" d="100"/>
        </p:scale>
        <p:origin x="-1176" y="-11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0EE2F4-22C7-4CD1-BB31-E3147AAC0352}" type="datetimeFigureOut">
              <a:rPr lang="en-US" smtClean="0"/>
              <a:t>6/26/2018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B88043-64F0-4707-929B-3A6F5FEDA716}" type="slidenum">
              <a:rPr lang="en-US" smtClean="0"/>
              <a:t>‹#›</a:t>
            </a:fld>
            <a:endParaRPr lang="en-US"/>
          </a:p>
        </p:txBody>
      </p:sp>
    </p:spTree>
    <p:extLst>
      <p:ext uri="{BB962C8B-B14F-4D97-AF65-F5344CB8AC3E}">
        <p14:creationId xmlns:p14="http://schemas.microsoft.com/office/powerpoint/2010/main" val="2734090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7000"/>
              </a:lnSpc>
              <a:spcBef>
                <a:spcPts val="0"/>
              </a:spcBef>
              <a:spcAft>
                <a:spcPts val="800"/>
              </a:spcAft>
              <a:buClr>
                <a:srgbClr val="B31166"/>
              </a:buClr>
              <a:buSzPct val="80000"/>
              <a:buFont typeface="Wingdings 3" charset="2"/>
              <a:buNone/>
              <a:tabLst/>
              <a:defRPr/>
            </a:pPr>
            <a:r>
              <a:rPr kumimoji="0" lang="en-US" sz="1200" b="0" i="0" u="none" strike="noStrike" kern="1200" cap="none" spc="0" normalizeH="0" baseline="0" noProof="0" dirty="0"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Hello everyone, my today’s presentation is centered on one major healthy problem affecting almost everyone in the society today-obesity. I will begin by defining the </a:t>
            </a:r>
            <a:r>
              <a:rPr kumimoji="0" lang="en-US" sz="1200" b="0" i="0" u="none" strike="noStrike" kern="1200" cap="none" spc="0" normalizeH="0" baseline="0" noProof="0" dirty="0" err="1"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manace</a:t>
            </a:r>
            <a:r>
              <a:rPr kumimoji="0" lang="en-US" sz="1200" b="0" i="0" u="none" strike="noStrike" kern="1200" cap="none" spc="0" normalizeH="0" baseline="0" noProof="0" dirty="0"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 Obesity is defined as condition in which the excess body fat forms in most visceral organ in such away that it could negatively impact on the individual health.</a:t>
            </a:r>
          </a:p>
          <a:p>
            <a:pPr marL="0" marR="0" lvl="0" indent="0" algn="l" defTabSz="457200" rtl="0" eaLnBrk="1" fontAlgn="auto" latinLnBrk="0" hangingPunct="1">
              <a:lnSpc>
                <a:spcPct val="107000"/>
              </a:lnSpc>
              <a:spcBef>
                <a:spcPts val="0"/>
              </a:spcBef>
              <a:spcAft>
                <a:spcPts val="800"/>
              </a:spcAft>
              <a:buClr>
                <a:srgbClr val="B31166"/>
              </a:buClr>
              <a:buSzPct val="80000"/>
              <a:buFont typeface="Wingdings 3" charset="2"/>
              <a:buNone/>
              <a:tabLst/>
              <a:defRPr/>
            </a:pPr>
            <a:r>
              <a:rPr kumimoji="0" lang="en-US" sz="1200" b="0" i="0" u="none" strike="noStrike" kern="1200" cap="none" spc="0" normalizeH="0" baseline="0" noProof="0" dirty="0"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The rate of obesity has been increasing in  the United states of America for  the past three decades.</a:t>
            </a:r>
          </a:p>
          <a:p>
            <a:pPr marL="0" marR="0" lvl="0" indent="0" algn="l" defTabSz="457200" rtl="0" eaLnBrk="1" fontAlgn="auto" latinLnBrk="0" hangingPunct="1">
              <a:lnSpc>
                <a:spcPct val="107000"/>
              </a:lnSpc>
              <a:spcBef>
                <a:spcPts val="0"/>
              </a:spcBef>
              <a:spcAft>
                <a:spcPts val="800"/>
              </a:spcAft>
              <a:buClr>
                <a:srgbClr val="B31166"/>
              </a:buClr>
              <a:buSzPct val="80000"/>
              <a:buFont typeface="Wingdings 3" charset="2"/>
              <a:buNone/>
              <a:tabLst/>
              <a:defRPr/>
            </a:pPr>
            <a:r>
              <a:rPr kumimoji="0" lang="en-US" sz="1200" b="0" i="0" u="none" strike="noStrike" kern="1200" cap="none" spc="0" normalizeH="0" baseline="0" noProof="0" dirty="0"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The prevalence of obesity was 39.8% and affected about 93.3 million of U.S. adults in 2015-2016.With these prevalence its means that a third of individuals in the USA are Obese.</a:t>
            </a:r>
          </a:p>
          <a:p>
            <a:pPr marL="0" marR="0" lvl="0" indent="0" algn="l" defTabSz="457200" rtl="0" eaLnBrk="1" fontAlgn="auto" latinLnBrk="0" hangingPunct="1">
              <a:lnSpc>
                <a:spcPct val="107000"/>
              </a:lnSpc>
              <a:spcBef>
                <a:spcPts val="0"/>
              </a:spcBef>
              <a:spcAft>
                <a:spcPts val="800"/>
              </a:spcAft>
              <a:buClr>
                <a:srgbClr val="B31166"/>
              </a:buClr>
              <a:buSzPct val="80000"/>
              <a:buFont typeface="Wingdings 3" charset="2"/>
              <a:buNone/>
              <a:tabLst/>
              <a:defRPr/>
            </a:pPr>
            <a:r>
              <a:rPr kumimoji="0" lang="en-US" sz="1200" b="0" i="0" u="none" strike="noStrike" kern="1200" cap="none" spc="0" normalizeH="0" baseline="0" noProof="0" dirty="0"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The Hispanics leads in prevalence rate at 47% followed by the non-Hispanic blacks at 46.8% non-Hispanic whites 37.9% and Asians 12.7%.The prevalence of obesity was 35.7% among young adults age 20–39 years, 42.8% among middle-aged adults age 40-59 years, and 41.0% among older adults age 60 and over</a:t>
            </a:r>
          </a:p>
          <a:p>
            <a:endParaRPr lang="en-US" dirty="0"/>
          </a:p>
        </p:txBody>
      </p:sp>
      <p:sp>
        <p:nvSpPr>
          <p:cNvPr id="4" name="Slide Number Placeholder 3"/>
          <p:cNvSpPr>
            <a:spLocks noGrp="1"/>
          </p:cNvSpPr>
          <p:nvPr>
            <p:ph type="sldNum" sz="quarter" idx="10"/>
          </p:nvPr>
        </p:nvSpPr>
        <p:spPr/>
        <p:txBody>
          <a:bodyPr/>
          <a:lstStyle/>
          <a:p>
            <a:fld id="{29B88043-64F0-4707-929B-3A6F5FEDA716}" type="slidenum">
              <a:rPr lang="en-US" smtClean="0"/>
              <a:t>2</a:t>
            </a:fld>
            <a:endParaRPr lang="en-US"/>
          </a:p>
        </p:txBody>
      </p:sp>
    </p:spTree>
    <p:extLst>
      <p:ext uri="{BB962C8B-B14F-4D97-AF65-F5344CB8AC3E}">
        <p14:creationId xmlns:p14="http://schemas.microsoft.com/office/powerpoint/2010/main" val="2695857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7000"/>
              </a:lnSpc>
              <a:spcBef>
                <a:spcPts val="0"/>
              </a:spcBef>
              <a:spcAft>
                <a:spcPts val="800"/>
              </a:spcAft>
              <a:buClr>
                <a:srgbClr val="B31166"/>
              </a:buClr>
              <a:buSzPct val="80000"/>
              <a:buFont typeface="Wingdings 3" charset="2"/>
              <a:buNone/>
              <a:tabLst/>
              <a:defRPr/>
            </a:pPr>
            <a:r>
              <a:rPr lang="en-US" dirty="0" smtClean="0"/>
              <a:t>There is a much lower prevalence of obesity</a:t>
            </a:r>
            <a:r>
              <a:rPr lang="en-US" baseline="0" dirty="0" smtClean="0"/>
              <a:t> that many studies have indicated among the men and women with college degree.</a:t>
            </a:r>
            <a:r>
              <a:rPr kumimoji="0" lang="en-US" sz="1200" b="0" i="0" u="none" strike="noStrike" kern="1200" cap="none" spc="0" normalizeH="0" baseline="0" noProof="0" dirty="0"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 The same obesity and education pattern was seen among non-Hispanic white, non-Hispanic black, and Hispanic women, and also among non-Hispanic white men, although the differences were not all statistically significant. The obesity prevalence increased with education attainment among the non-Hispanic black male with education attainment. Among non-Hispanic Asian women and men and Hispanic men there were no differences in obesity prevalence by education level.</a:t>
            </a:r>
          </a:p>
          <a:p>
            <a:pPr marL="0" marR="0" lvl="0" indent="0" algn="l" defTabSz="457200" rtl="0" eaLnBrk="1" fontAlgn="auto" latinLnBrk="0" hangingPunct="1">
              <a:lnSpc>
                <a:spcPct val="107000"/>
              </a:lnSpc>
              <a:spcBef>
                <a:spcPts val="0"/>
              </a:spcBef>
              <a:spcAft>
                <a:spcPts val="800"/>
              </a:spcAft>
              <a:buClr>
                <a:srgbClr val="B31166"/>
              </a:buClr>
              <a:buSzPct val="80000"/>
              <a:buFont typeface="Wingdings 3" charset="2"/>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9B88043-64F0-4707-929B-3A6F5FEDA716}" type="slidenum">
              <a:rPr lang="en-US" smtClean="0"/>
              <a:t>3</a:t>
            </a:fld>
            <a:endParaRPr lang="en-US"/>
          </a:p>
        </p:txBody>
      </p:sp>
    </p:spTree>
    <p:extLst>
      <p:ext uri="{BB962C8B-B14F-4D97-AF65-F5344CB8AC3E}">
        <p14:creationId xmlns:p14="http://schemas.microsoft.com/office/powerpoint/2010/main" val="3380561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Among men the obesity was</a:t>
            </a:r>
            <a:r>
              <a:rPr lang="en-US" baseline="0" dirty="0" smtClean="0"/>
              <a:t> lower among the lowest income groups  compared with the middle and the lower in income groups. The above pattern in repeated among the non-Hispanic white and the non Hispanic men. However among the non-Hispanic colored men  the obesity prevalence was higher in the highest income groups and lowest in the lowest income groups among the non-Hispanic black men</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9B88043-64F0-4707-929B-3A6F5FEDA716}" type="slidenum">
              <a:rPr lang="en-US" smtClean="0"/>
              <a:t>4</a:t>
            </a:fld>
            <a:endParaRPr lang="en-US"/>
          </a:p>
        </p:txBody>
      </p:sp>
    </p:spTree>
    <p:extLst>
      <p:ext uri="{BB962C8B-B14F-4D97-AF65-F5344CB8AC3E}">
        <p14:creationId xmlns:p14="http://schemas.microsoft.com/office/powerpoint/2010/main" val="1931547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7000"/>
              </a:lnSpc>
              <a:spcBef>
                <a:spcPts val="0"/>
              </a:spcBef>
              <a:spcAft>
                <a:spcPts val="800"/>
              </a:spcAft>
              <a:buClr>
                <a:srgbClr val="B31166"/>
              </a:buClr>
              <a:buSzPct val="80000"/>
              <a:buFont typeface="Wingdings 3" charset="2"/>
              <a:buNone/>
              <a:tabLst/>
              <a:defRPr/>
            </a:pPr>
            <a:r>
              <a:rPr kumimoji="0" lang="en-US" sz="1200" b="0" i="0" u="none" strike="noStrike" kern="1200" cap="none" spc="0" normalizeH="0" baseline="0" noProof="0" dirty="0"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Among the women the highest prevalence was found among the women with the lower and middle income and lower in women with highest in come. The prevalence of pattern with income was observed among Hispanic women, non-Hispanic white and Hispanic. In reference to non-Hispanic women, there was no significance variation with income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9B88043-64F0-4707-929B-3A6F5FEDA716}" type="slidenum">
              <a:rPr lang="en-US" smtClean="0"/>
              <a:t>5</a:t>
            </a:fld>
            <a:endParaRPr lang="en-US"/>
          </a:p>
        </p:txBody>
      </p:sp>
    </p:spTree>
    <p:extLst>
      <p:ext uri="{BB962C8B-B14F-4D97-AF65-F5344CB8AC3E}">
        <p14:creationId xmlns:p14="http://schemas.microsoft.com/office/powerpoint/2010/main" val="1043095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7000"/>
              </a:lnSpc>
              <a:spcBef>
                <a:spcPts val="0"/>
              </a:spcBef>
              <a:spcAft>
                <a:spcPts val="800"/>
              </a:spcAft>
              <a:buClr>
                <a:srgbClr val="B31166"/>
              </a:buClr>
              <a:buSzPct val="80000"/>
              <a:buFont typeface="Wingdings 3" charset="2"/>
              <a:buNone/>
              <a:tabLst/>
              <a:defRPr/>
            </a:pPr>
            <a:r>
              <a:rPr kumimoji="0" lang="en-US" sz="1200" b="0" i="0" u="none" strike="noStrike" kern="1200" cap="none" spc="0" normalizeH="0" baseline="0" noProof="0" dirty="0" smtClean="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Times New Roman" panose="02020603050405020304" pitchFamily="18" charset="0"/>
              </a:rPr>
              <a:t>Insulin resistance may occur due to obesity leading to diabetes type 2.Another risk level is increased level of type 2 diabetes among the individual who are obese compared to other individuals. High blood pressure which has been found to be common among the individuals suffering from obesity is another risk factor. There are studies that have found that the risk of heart attack is very high among the individuals suffering from obesity. Other risk factors that are associated with obesity include the gall stones, Gout, osteoarthritis and sleep apnea</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9B88043-64F0-4707-929B-3A6F5FEDA716}" type="slidenum">
              <a:rPr lang="en-US" smtClean="0"/>
              <a:t>6</a:t>
            </a:fld>
            <a:endParaRPr lang="en-US"/>
          </a:p>
        </p:txBody>
      </p:sp>
    </p:spTree>
    <p:extLst>
      <p:ext uri="{BB962C8B-B14F-4D97-AF65-F5344CB8AC3E}">
        <p14:creationId xmlns:p14="http://schemas.microsoft.com/office/powerpoint/2010/main" val="3950000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57200">
              <a:lnSpc>
                <a:spcPct val="200000"/>
              </a:lnSpc>
              <a:spcAft>
                <a:spcPts val="0"/>
              </a:spcAft>
            </a:pPr>
            <a:r>
              <a:rPr lang="en-US" dirty="0" smtClean="0"/>
              <a:t>To sum up, </a:t>
            </a:r>
            <a:r>
              <a:rPr lang="en-GB" sz="1200" dirty="0" smtClean="0">
                <a:effectLst/>
                <a:latin typeface="Times New Roman"/>
                <a:ea typeface="Calibri"/>
              </a:rPr>
              <a:t>obesity is a community health challenge which affects many people. In that, obesity refers to a state whereby the excess fat in one’s body develops in the instinctual organ and adversely affects one’s health. This disease is a common community health problem in the United States considering that about a third of the people are Obese.</a:t>
            </a:r>
            <a:r>
              <a:rPr lang="en-GB" sz="1200" baseline="0" dirty="0" smtClean="0">
                <a:effectLst/>
                <a:latin typeface="Times New Roman"/>
                <a:ea typeface="Calibri"/>
              </a:rPr>
              <a:t> As a matter of fact,</a:t>
            </a:r>
            <a:r>
              <a:rPr lang="en-GB" sz="1200" dirty="0" smtClean="0">
                <a:effectLst/>
                <a:latin typeface="Times New Roman"/>
                <a:ea typeface="Calibri"/>
              </a:rPr>
              <a:t> </a:t>
            </a:r>
            <a:r>
              <a:rPr lang="en-GB" sz="1200" dirty="0" smtClean="0">
                <a:effectLst/>
                <a:latin typeface="Times New Roman"/>
              </a:rPr>
              <a:t>obesity increases one’s risk of suffering from heart attack, sleep </a:t>
            </a:r>
            <a:r>
              <a:rPr lang="en-GB" sz="1200" dirty="0" err="1" smtClean="0">
                <a:effectLst/>
                <a:latin typeface="Times New Roman"/>
              </a:rPr>
              <a:t>apnea</a:t>
            </a:r>
            <a:r>
              <a:rPr lang="en-GB" sz="1200" dirty="0" smtClean="0">
                <a:effectLst/>
                <a:latin typeface="Times New Roman"/>
              </a:rPr>
              <a:t>, gallstones, osteoarthritis, as well as gout. </a:t>
            </a:r>
            <a:r>
              <a:rPr kumimoji="0" lang="en-US" sz="1600" b="0" i="0" u="none" strike="noStrike" kern="1200" cap="none" spc="0" normalizeH="0" baseline="0" noProof="0" dirty="0" smtClean="0">
                <a:ln>
                  <a:noFill/>
                </a:ln>
                <a:solidFill>
                  <a:srgbClr val="000000"/>
                </a:solidFill>
                <a:effectLst/>
                <a:uLnTx/>
                <a:uFillTx/>
                <a:latin typeface="Franklin Gothic Book"/>
                <a:ea typeface="+mn-ea"/>
                <a:cs typeface="+mn-cs"/>
              </a:rPr>
              <a:t>Education is the recommended as an ideal measure for countering obesity.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29B88043-64F0-4707-929B-3A6F5FEDA716}" type="slidenum">
              <a:rPr lang="en-US" smtClean="0"/>
              <a:t>7</a:t>
            </a:fld>
            <a:endParaRPr lang="en-US"/>
          </a:p>
        </p:txBody>
      </p:sp>
    </p:spTree>
    <p:extLst>
      <p:ext uri="{BB962C8B-B14F-4D97-AF65-F5344CB8AC3E}">
        <p14:creationId xmlns:p14="http://schemas.microsoft.com/office/powerpoint/2010/main" val="50042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B189701-6E5C-4819-BF3C-46FF875F5FC4}" type="datetimeFigureOut">
              <a:rPr lang="en-US" smtClean="0"/>
              <a:t>6/26/2018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B189701-6E5C-4819-BF3C-46FF875F5FC4}" type="datetimeFigureOut">
              <a:rPr lang="en-US" smtClean="0"/>
              <a:t>6/26/2018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6B189701-6E5C-4819-BF3C-46FF875F5FC4}" type="datetimeFigureOut">
              <a:rPr lang="en-US" smtClean="0"/>
              <a:t>6/26/2018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B189701-6E5C-4819-BF3C-46FF875F5FC4}" type="datetimeFigureOut">
              <a:rPr lang="en-US" smtClean="0"/>
              <a:t>6/26/2018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9CBAA1-FA3E-46EE-BEBA-88C15AD2553D}"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B189701-6E5C-4819-BF3C-46FF875F5FC4}" type="datetimeFigureOut">
              <a:rPr lang="en-US" smtClean="0"/>
              <a:t>6/26/2018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189701-6E5C-4819-BF3C-46FF875F5FC4}" type="datetimeFigureOut">
              <a:rPr lang="en-US" smtClean="0"/>
              <a:t>6/26/2018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189701-6E5C-4819-BF3C-46FF875F5FC4}" type="datetimeFigureOut">
              <a:rPr lang="en-US" smtClean="0"/>
              <a:t>6/26/2018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6B189701-6E5C-4819-BF3C-46FF875F5FC4}" type="datetimeFigureOut">
              <a:rPr lang="en-US" smtClean="0"/>
              <a:t>6/26/2018</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B09CBAA1-FA3E-46EE-BEBA-88C15AD2553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189701-6E5C-4819-BF3C-46FF875F5FC4}" type="datetimeFigureOut">
              <a:rPr lang="en-US" smtClean="0"/>
              <a:t>6/26/2018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189701-6E5C-4819-BF3C-46FF875F5FC4}" type="datetimeFigureOut">
              <a:rPr lang="en-US" smtClean="0"/>
              <a:t>6/26/2018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189701-6E5C-4819-BF3C-46FF875F5FC4}" type="datetimeFigureOut">
              <a:rPr lang="en-US" smtClean="0"/>
              <a:t>6/26/2018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9CBAA1-FA3E-46EE-BEBA-88C15AD2553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6B189701-6E5C-4819-BF3C-46FF875F5FC4}" type="datetimeFigureOut">
              <a:rPr lang="en-US" smtClean="0"/>
              <a:t>6/26/2018</a:t>
            </a:fld>
            <a:endParaRPr lang="en-US"/>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B09CBAA1-FA3E-46EE-BEBA-88C15AD2553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anose="02020603050405020304" pitchFamily="18" charset="0"/>
                <a:cs typeface="Times New Roman" panose="02020603050405020304" pitchFamily="18" charset="0"/>
              </a:rPr>
              <a:t>OBESITY</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fontScale="47500" lnSpcReduction="20000"/>
          </a:bodyPr>
          <a:lstStyle/>
          <a:p>
            <a:r>
              <a:rPr lang="en-US" dirty="0" smtClean="0">
                <a:latin typeface="Times New Roman" panose="02020603050405020304" pitchFamily="18" charset="0"/>
                <a:cs typeface="Times New Roman" panose="02020603050405020304" pitchFamily="18" charset="0"/>
              </a:rPr>
              <a:t>Name: </a:t>
            </a:r>
          </a:p>
          <a:p>
            <a:r>
              <a:rPr lang="en-US" dirty="0" smtClean="0">
                <a:latin typeface="Times New Roman" panose="02020603050405020304" pitchFamily="18" charset="0"/>
                <a:cs typeface="Times New Roman" panose="02020603050405020304" pitchFamily="18" charset="0"/>
              </a:rPr>
              <a:t>Tutor: </a:t>
            </a:r>
            <a:endParaRPr lang="en-US"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0"/>
            <a:ext cx="59436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6012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anose="02020603050405020304" pitchFamily="18" charset="0"/>
                <a:ea typeface="Calibri" panose="020F0502020204030204" pitchFamily="34" charset="0"/>
                <a:cs typeface="Times New Roman" panose="02020603050405020304" pitchFamily="18" charset="0"/>
              </a:rPr>
              <a:t/>
            </a:r>
            <a:br>
              <a:rPr lang="en-US" b="1" dirty="0" smtClean="0">
                <a:latin typeface="Times New Roman" panose="02020603050405020304" pitchFamily="18" charset="0"/>
                <a:ea typeface="Calibri" panose="020F0502020204030204" pitchFamily="34" charset="0"/>
                <a:cs typeface="Times New Roman" panose="02020603050405020304" pitchFamily="18" charset="0"/>
              </a:rPr>
            </a:br>
            <a:r>
              <a:rPr lang="en-US" b="1" dirty="0" smtClean="0">
                <a:latin typeface="Times New Roman" panose="02020603050405020304" pitchFamily="18" charset="0"/>
                <a:ea typeface="Calibri" panose="020F0502020204030204" pitchFamily="34" charset="0"/>
                <a:cs typeface="Times New Roman" panose="02020603050405020304" pitchFamily="18" charset="0"/>
              </a:rPr>
              <a:t>Introduction</a:t>
            </a:r>
            <a:r>
              <a:rPr lang="en-US" dirty="0" smtClean="0">
                <a:latin typeface="Calibri" panose="020F0502020204030204" pitchFamily="34" charset="0"/>
                <a:ea typeface="Calibri" panose="020F0502020204030204" pitchFamily="34" charset="0"/>
                <a:cs typeface="Times New Roman" panose="02020603050405020304" pitchFamily="18" charset="0"/>
              </a:rPr>
              <a:t/>
            </a:r>
            <a:br>
              <a:rPr lang="en-US" dirty="0" smtClean="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p:txBody>
          <a:bodyPr>
            <a:normAutofit lnSpcReduction="10000"/>
          </a:bodyPr>
          <a:lstStyle/>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Obesity is a condition in which the excess body fat has surrounded most visceral organ in such that it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has negative </a:t>
            </a: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impact on the individual health.</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Currently Obesity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a:t>
            </a: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rate of killing has been on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rise.</a:t>
            </a: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Statistics of obesity in America</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prevalence of obesity was 39.8% and affected about 93.3 million of U.S. adults in 2015-2016</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Hispanics leads in prevalence rate at 47% followed by the non-Hispanic blacks at 46.8% non-Hispanic whites 37.9% and Asians 12.7%</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prevalence of obesity was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29% </a:t>
            </a: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among young adults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age between </a:t>
            </a: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20–39 years, 42.8% among middle-aged adults age 40-59 years, and 41.0% among older adults age 60 and over</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0"/>
            <a:ext cx="3101536" cy="1219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2138" y="4800600"/>
            <a:ext cx="4921861"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876800"/>
            <a:ext cx="3886200"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3154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Calibri" panose="020F0502020204030204" pitchFamily="34" charset="0"/>
                <a:ea typeface="Calibri" panose="020F0502020204030204" pitchFamily="34" charset="0"/>
                <a:cs typeface="Times New Roman" panose="02020603050405020304" pitchFamily="18" charset="0"/>
              </a:rPr>
              <a:t/>
            </a:r>
            <a:br>
              <a:rPr lang="en-US" b="1" dirty="0" smtClean="0">
                <a:latin typeface="Calibri" panose="020F0502020204030204" pitchFamily="34" charset="0"/>
                <a:ea typeface="Calibri" panose="020F0502020204030204" pitchFamily="34" charset="0"/>
                <a:cs typeface="Times New Roman" panose="02020603050405020304" pitchFamily="18" charset="0"/>
              </a:rPr>
            </a:br>
            <a:r>
              <a:rPr lang="en-US" b="1" dirty="0" smtClean="0">
                <a:latin typeface="Times New Roman" panose="02020603050405020304" pitchFamily="18" charset="0"/>
                <a:ea typeface="Calibri" panose="020F0502020204030204" pitchFamily="34" charset="0"/>
                <a:cs typeface="Times New Roman" panose="02020603050405020304" pitchFamily="18" charset="0"/>
              </a:rPr>
              <a:t>Obesity and socioeconomics in the USA</a:t>
            </a:r>
            <a:r>
              <a:rPr lang="en-US" dirty="0" smtClean="0">
                <a:latin typeface="Times New Roman" panose="02020603050405020304" pitchFamily="18" charset="0"/>
                <a:ea typeface="Calibri" panose="020F0502020204030204" pitchFamily="34" charset="0"/>
                <a:cs typeface="Times New Roman" panose="02020603050405020304" pitchFamily="18" charset="0"/>
              </a:rPr>
              <a:t/>
            </a:r>
            <a:br>
              <a:rPr lang="en-US" dirty="0" smtClean="0">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Lower preference of obesity is recorded among the men and women with college degree in the United States of America.</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same </a:t>
            </a: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obesity and education pattern was seen among non-Hispanic white, non-Hispanic black, and Hispanic women, and also among non-Hispanic white men, although the differences were not all statistically significant</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obesity prevalence increased with education attainment among the non-Hispanic black male with education attainment.</a:t>
            </a:r>
          </a:p>
          <a:p>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962400"/>
            <a:ext cx="9144000" cy="28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3429000"/>
            <a:ext cx="2438399"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1777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ea typeface="Calibri" panose="020F0502020204030204" pitchFamily="34" charset="0"/>
                <a:cs typeface="Times New Roman" panose="02020603050405020304" pitchFamily="18" charset="0"/>
              </a:rPr>
              <a:t>Prevalence among Men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Among men, obesity prevalence was lower in the lowest and highest income groups compared with the middle income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group were there is </a:t>
            </a:r>
            <a:r>
              <a:rPr lang="en-US" sz="180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obesity prev. </a:t>
            </a:r>
            <a:endPar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pPr marL="0" lvl="0" indent="0" defTabSz="457200">
              <a:lnSpc>
                <a:spcPct val="107000"/>
              </a:lnSpc>
              <a:spcBef>
                <a:spcPts val="0"/>
              </a:spcBef>
              <a:spcAft>
                <a:spcPts val="800"/>
              </a:spcAft>
              <a:buClr>
                <a:srgbClr val="B31166"/>
              </a:buClr>
              <a:buSzPct val="80000"/>
              <a:buNone/>
            </a:pP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This pattern was seen among non-Hispanic white and Hispanic men</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t>
            </a:r>
          </a:p>
          <a:p>
            <a:pPr marL="0" lvl="0" indent="0" defTabSz="457200">
              <a:lnSpc>
                <a:spcPct val="107000"/>
              </a:lnSpc>
              <a:spcBef>
                <a:spcPts val="0"/>
              </a:spcBef>
              <a:spcAft>
                <a:spcPts val="800"/>
              </a:spcAft>
              <a:buClr>
                <a:srgbClr val="B31166"/>
              </a:buClr>
              <a:buSzPct val="80000"/>
              <a:buNone/>
            </a:pP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 Obesity prevalence was higher in the highest income group than in the lowest income group among non-Hispanic black men.</a:t>
            </a:r>
          </a:p>
          <a:p>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4419600"/>
            <a:ext cx="3305175"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4419600"/>
            <a:ext cx="2619375"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1043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Prevalence Among women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Among the women the highest prevalence was found among the women with the lower and middle income and lower in women with highest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income</a:t>
            </a: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 prevalence of pattern with income was observed among Hispanic women, non-Hispanic white and Hispanic.</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In reference to non-Hispanic women, there was no significance variation with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income. </a:t>
            </a: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364523"/>
            <a:ext cx="2514600"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3124200"/>
            <a:ext cx="3505200"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3124200"/>
            <a:ext cx="2971800" cy="35931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2431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Risk factors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Insulin resistance may occur due to obesity leading to diabetes type 2.</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There is increase level of type 2 diabetes among the individual who are obese compared to other individuals.</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Another risk that associated with obesity in the high blood pressure which h has been found to be common among the individuals suffering from obesity.</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There are studies that have found that the risk of heart attack is very high among the individuals suffering from obesity.</a:t>
            </a:r>
          </a:p>
          <a:p>
            <a:pPr marL="0" lvl="0" defTabSz="457200">
              <a:lnSpc>
                <a:spcPct val="107000"/>
              </a:lnSpc>
              <a:spcBef>
                <a:spcPts val="0"/>
              </a:spcBef>
              <a:spcAft>
                <a:spcPts val="800"/>
              </a:spcAft>
              <a:buClr>
                <a:srgbClr val="B31166"/>
              </a:buClr>
              <a:buSzPct val="80000"/>
              <a:buFont typeface="Wingdings 3" charset="2"/>
              <a:buChar char=""/>
            </a:pPr>
            <a:r>
              <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Other risk factors that are associated with obesity include the gall stones, Gout, osteoarthritis and sleep </a:t>
            </a:r>
            <a:r>
              <a:rPr lang="en-US" sz="1800" dirty="0" smtClean="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rPr>
              <a:t>apnea. </a:t>
            </a:r>
            <a:endParaRPr lang="en-US" sz="1800" dirty="0">
              <a:solidFill>
                <a:prstClr val="black">
                  <a:lumMod val="75000"/>
                  <a:lumOff val="25000"/>
                </a:prstClr>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4495800"/>
            <a:ext cx="41148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0"/>
            <a:ext cx="47244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182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GB" b="0" dirty="0">
                <a:latin typeface="Times New Roman"/>
                <a:ea typeface="Calibri"/>
              </a:rPr>
              <a:t>obesity </a:t>
            </a:r>
            <a:r>
              <a:rPr lang="en-GB" b="0" dirty="0" smtClean="0">
                <a:latin typeface="Times New Roman"/>
                <a:ea typeface="Calibri"/>
              </a:rPr>
              <a:t>is </a:t>
            </a:r>
            <a:r>
              <a:rPr lang="en-GB" b="0" dirty="0">
                <a:latin typeface="Times New Roman"/>
                <a:ea typeface="Calibri"/>
              </a:rPr>
              <a:t>a community health challenge which affects many people</a:t>
            </a:r>
            <a:r>
              <a:rPr lang="en-GB" b="0" dirty="0" smtClean="0">
                <a:latin typeface="Times New Roman"/>
                <a:ea typeface="Calibri"/>
              </a:rPr>
              <a:t>.</a:t>
            </a:r>
          </a:p>
          <a:p>
            <a:pPr>
              <a:buFont typeface="Wingdings" panose="05000000000000000000" pitchFamily="2" charset="2"/>
              <a:buChar char="Ø"/>
            </a:pPr>
            <a:r>
              <a:rPr lang="en-US" b="0" dirty="0">
                <a:latin typeface="Times New Roman"/>
                <a:ea typeface="Calibri"/>
              </a:rPr>
              <a:t>This disease is a common community health problem in the United </a:t>
            </a:r>
            <a:r>
              <a:rPr lang="en-US" b="0" dirty="0" smtClean="0">
                <a:latin typeface="Times New Roman"/>
                <a:ea typeface="Calibri"/>
              </a:rPr>
              <a:t>States considering </a:t>
            </a:r>
            <a:r>
              <a:rPr lang="en-US" b="0" dirty="0">
                <a:latin typeface="Times New Roman"/>
                <a:ea typeface="Calibri"/>
              </a:rPr>
              <a:t>that about a third of the people are Obese.</a:t>
            </a:r>
            <a:endParaRPr lang="en-GB" b="0" dirty="0" smtClean="0">
              <a:latin typeface="Times New Roman"/>
              <a:ea typeface="Calibri"/>
            </a:endParaRPr>
          </a:p>
          <a:p>
            <a:pPr>
              <a:buFont typeface="Wingdings" panose="05000000000000000000" pitchFamily="2" charset="2"/>
              <a:buChar char="Ø"/>
            </a:pPr>
            <a:r>
              <a:rPr lang="en-US" b="0" dirty="0"/>
              <a:t>Insulin resistance might arise because of obesity resulting in diabetes type </a:t>
            </a:r>
            <a:r>
              <a:rPr lang="en-US" b="0" dirty="0" smtClean="0"/>
              <a:t>2.</a:t>
            </a:r>
          </a:p>
          <a:p>
            <a:pPr>
              <a:buFont typeface="Wingdings" panose="05000000000000000000" pitchFamily="2" charset="2"/>
              <a:buChar char="Ø"/>
            </a:pPr>
            <a:r>
              <a:rPr lang="en-US" b="0" dirty="0"/>
              <a:t>obesity increases one’s risk of suffering from heart attack, sleep apnea, gallstones, osteoarthritis, as well as gout. </a:t>
            </a:r>
            <a:endParaRPr lang="en-US" b="0" dirty="0" smtClean="0"/>
          </a:p>
          <a:p>
            <a:pPr>
              <a:buFont typeface="Wingdings" panose="05000000000000000000" pitchFamily="2" charset="2"/>
              <a:buChar char="Ø"/>
            </a:pPr>
            <a:r>
              <a:rPr lang="en-US" b="0" dirty="0"/>
              <a:t>education </a:t>
            </a:r>
            <a:r>
              <a:rPr lang="en-US" b="0" dirty="0" smtClean="0"/>
              <a:t>is the  recommended as an </a:t>
            </a:r>
            <a:r>
              <a:rPr lang="en-US" b="0" dirty="0"/>
              <a:t>ideal measure for countering obesity.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429000"/>
            <a:ext cx="4857750" cy="3238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5988" y="3460407"/>
            <a:ext cx="4278012" cy="3238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0"/>
            <a:ext cx="1371600" cy="3460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812541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113</TotalTime>
  <Words>1087</Words>
  <Application>Microsoft Office PowerPoint</Application>
  <PresentationFormat>On-screen Show (4:3)</PresentationFormat>
  <Paragraphs>52</Paragraphs>
  <Slides>7</Slides>
  <Notes>6</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Angles</vt:lpstr>
      <vt:lpstr>OBESITY</vt:lpstr>
      <vt:lpstr> Introduction </vt:lpstr>
      <vt:lpstr> Obesity and socioeconomics in the USA </vt:lpstr>
      <vt:lpstr>Prevalence among Men</vt:lpstr>
      <vt:lpstr>Prevalence Among women</vt:lpstr>
      <vt:lpstr>Risk factors</vt:lpstr>
      <vt:lpstr>Conclusion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OBESITY</dc:title>
  <dc:creator>vini</dc:creator>
  <cp:lastModifiedBy>vini</cp:lastModifiedBy>
  <cp:revision>7</cp:revision>
  <dcterms:created xsi:type="dcterms:W3CDTF">2018-06-25T19:35:13Z</dcterms:created>
  <dcterms:modified xsi:type="dcterms:W3CDTF">2018-06-26T01:19:22Z</dcterms:modified>
</cp:coreProperties>
</file>